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harts/chart7.xml" ContentType="application/vnd.openxmlformats-officedocument.drawingml.chart+xml"/>
  <Override PartName="/ppt/slides/slide79.xml" ContentType="application/vnd.openxmlformats-officedocument.presentationml.slide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rts/chart6.xml" ContentType="application/vnd.openxmlformats-officedocument.drawingml.chart+xml"/>
  <Override PartName="/ppt/slides/slide89.xml" ContentType="application/vnd.openxmlformats-officedocument.presentationml.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61" r:id="rId2"/>
    <p:sldId id="275" r:id="rId3"/>
    <p:sldId id="276" r:id="rId4"/>
    <p:sldId id="277" r:id="rId5"/>
    <p:sldId id="278" r:id="rId6"/>
    <p:sldId id="279" r:id="rId7"/>
    <p:sldId id="286" r:id="rId8"/>
    <p:sldId id="280" r:id="rId9"/>
    <p:sldId id="281" r:id="rId10"/>
    <p:sldId id="282" r:id="rId11"/>
    <p:sldId id="283" r:id="rId12"/>
    <p:sldId id="284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33" r:id="rId33"/>
    <p:sldId id="305" r:id="rId34"/>
    <p:sldId id="306" r:id="rId35"/>
    <p:sldId id="307" r:id="rId36"/>
    <p:sldId id="309" r:id="rId37"/>
    <p:sldId id="312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36" r:id="rId54"/>
    <p:sldId id="335" r:id="rId55"/>
    <p:sldId id="334" r:id="rId56"/>
    <p:sldId id="329" r:id="rId57"/>
    <p:sldId id="330" r:id="rId58"/>
    <p:sldId id="331" r:id="rId59"/>
    <p:sldId id="332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9" r:id="rId80"/>
    <p:sldId id="356" r:id="rId81"/>
    <p:sldId id="357" r:id="rId82"/>
    <p:sldId id="358" r:id="rId83"/>
    <p:sldId id="360" r:id="rId84"/>
    <p:sldId id="361" r:id="rId85"/>
    <p:sldId id="362" r:id="rId86"/>
    <p:sldId id="363" r:id="rId87"/>
    <p:sldId id="364" r:id="rId88"/>
    <p:sldId id="366" r:id="rId89"/>
    <p:sldId id="367" r:id="rId90"/>
    <p:sldId id="274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66"/>
    <a:srgbClr val="81FFB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15" autoAdjust="0"/>
    <p:restoredTop sz="94709" autoAdjust="0"/>
  </p:normalViewPr>
  <p:slideViewPr>
    <p:cSldViewPr>
      <p:cViewPr>
        <p:scale>
          <a:sx n="75" d="100"/>
          <a:sy n="75" d="100"/>
        </p:scale>
        <p:origin x="-1236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2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  <c:txPr>
        <a:bodyPr/>
        <a:lstStyle/>
        <a:p>
          <a:pPr>
            <a:defRPr lang="en-US"/>
          </a:pPr>
          <a:endParaRPr lang="en-US"/>
        </a:p>
      </c:txPr>
    </c:title>
    <c:plotArea>
      <c:layout>
        <c:manualLayout>
          <c:layoutTarget val="inner"/>
          <c:xMode val="edge"/>
          <c:yMode val="edge"/>
          <c:x val="0.13128927065934939"/>
          <c:y val="1.6951443569553821E-2"/>
          <c:w val="0.86871072934065052"/>
          <c:h val="0.92734951881014871"/>
        </c:manualLayout>
      </c:layout>
      <c:lineChart>
        <c:grouping val="standard"/>
        <c:ser>
          <c:idx val="0"/>
          <c:order val="0"/>
          <c:tx>
            <c:strRef>
              <c:f>Sheet1!$H$10</c:f>
              <c:strCache>
                <c:ptCount val="1"/>
              </c:strCache>
            </c:strRef>
          </c:tx>
          <c:cat>
            <c:numRef>
              <c:f>Sheet1!$G$11:$G$18</c:f>
              <c:numCache>
                <c:formatCode>General</c:formatCode>
                <c:ptCount val="8"/>
                <c:pt idx="0">
                  <c:v>18.350000000000001</c:v>
                </c:pt>
                <c:pt idx="1">
                  <c:v>18.329999999999988</c:v>
                </c:pt>
                <c:pt idx="2">
                  <c:v>18.309999999999999</c:v>
                </c:pt>
                <c:pt idx="3">
                  <c:v>18.260000000000002</c:v>
                </c:pt>
                <c:pt idx="4">
                  <c:v>18.21</c:v>
                </c:pt>
                <c:pt idx="5">
                  <c:v>18.059999999999999</c:v>
                </c:pt>
                <c:pt idx="6">
                  <c:v>17.489999999999917</c:v>
                </c:pt>
              </c:numCache>
            </c:numRef>
          </c:cat>
          <c:val>
            <c:numRef>
              <c:f>Sheet1!$H$11:$H$18</c:f>
              <c:numCache>
                <c:formatCode>General</c:formatCode>
                <c:ptCount val="8"/>
                <c:pt idx="0">
                  <c:v>81</c:v>
                </c:pt>
                <c:pt idx="1">
                  <c:v>79</c:v>
                </c:pt>
                <c:pt idx="2">
                  <c:v>77</c:v>
                </c:pt>
                <c:pt idx="3">
                  <c:v>81</c:v>
                </c:pt>
                <c:pt idx="4">
                  <c:v>95</c:v>
                </c:pt>
                <c:pt idx="5">
                  <c:v>81</c:v>
                </c:pt>
                <c:pt idx="6">
                  <c:v>78</c:v>
                </c:pt>
              </c:numCache>
            </c:numRef>
          </c:val>
        </c:ser>
        <c:marker val="1"/>
        <c:axId val="74445568"/>
        <c:axId val="74448256"/>
      </c:lineChart>
      <c:catAx>
        <c:axId val="74445568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74448256"/>
        <c:crosses val="autoZero"/>
        <c:auto val="1"/>
        <c:lblAlgn val="ctr"/>
        <c:lblOffset val="100"/>
      </c:catAx>
      <c:valAx>
        <c:axId val="74448256"/>
        <c:scaling>
          <c:orientation val="minMax"/>
          <c:min val="0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74445568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lang="en-US"/>
          </a:pPr>
          <a:endParaRPr lang="en-US"/>
        </a:p>
      </c:txPr>
    </c:legend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</c:title>
    <c:plotArea>
      <c:layout/>
      <c:lineChart>
        <c:grouping val="stacked"/>
        <c:ser>
          <c:idx val="0"/>
          <c:order val="0"/>
          <c:tx>
            <c:strRef>
              <c:f>Sheet1!$J$8</c:f>
              <c:strCache>
                <c:ptCount val="1"/>
              </c:strCache>
            </c:strRef>
          </c:tx>
          <c:cat>
            <c:numRef>
              <c:f>Sheet1!$I$9:$I$15</c:f>
              <c:numCache>
                <c:formatCode>General</c:formatCode>
                <c:ptCount val="7"/>
                <c:pt idx="0">
                  <c:v>3</c:v>
                </c:pt>
                <c:pt idx="1">
                  <c:v>2.9</c:v>
                </c:pt>
                <c:pt idx="2">
                  <c:v>6.38</c:v>
                </c:pt>
                <c:pt idx="3">
                  <c:v>8.120000000000001</c:v>
                </c:pt>
                <c:pt idx="4">
                  <c:v>14.28</c:v>
                </c:pt>
                <c:pt idx="5">
                  <c:v>27.73</c:v>
                </c:pt>
                <c:pt idx="6">
                  <c:v>29</c:v>
                </c:pt>
              </c:numCache>
            </c:numRef>
          </c:cat>
          <c:val>
            <c:numRef>
              <c:f>Sheet1!$J$9:$J$15</c:f>
              <c:numCache>
                <c:formatCode>General</c:formatCode>
                <c:ptCount val="7"/>
                <c:pt idx="0">
                  <c:v>58.82</c:v>
                </c:pt>
                <c:pt idx="1">
                  <c:v>52.2</c:v>
                </c:pt>
                <c:pt idx="2">
                  <c:v>70.03</c:v>
                </c:pt>
                <c:pt idx="3">
                  <c:v>85.47</c:v>
                </c:pt>
                <c:pt idx="4">
                  <c:v>95.58</c:v>
                </c:pt>
                <c:pt idx="5">
                  <c:v>98.54</c:v>
                </c:pt>
                <c:pt idx="6">
                  <c:v>96.36999999999999</c:v>
                </c:pt>
              </c:numCache>
            </c:numRef>
          </c:val>
        </c:ser>
        <c:marker val="1"/>
        <c:axId val="114447872"/>
        <c:axId val="126604416"/>
      </c:lineChart>
      <c:catAx>
        <c:axId val="11444787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OUTPUT POWER</a:t>
                </a:r>
              </a:p>
            </c:rich>
          </c:tx>
          <c:layout/>
        </c:title>
        <c:numFmt formatCode="General" sourceLinked="1"/>
        <c:tickLblPos val="nextTo"/>
        <c:crossAx val="126604416"/>
        <c:crosses val="autoZero"/>
        <c:auto val="1"/>
        <c:lblAlgn val="ctr"/>
        <c:lblOffset val="100"/>
      </c:catAx>
      <c:valAx>
        <c:axId val="12660441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EFFICIENCY</a:t>
                </a:r>
              </a:p>
            </c:rich>
          </c:tx>
          <c:layout/>
        </c:title>
        <c:numFmt formatCode="General" sourceLinked="1"/>
        <c:tickLblPos val="nextTo"/>
        <c:crossAx val="114447872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5"/>
  <c:chart>
    <c:title>
      <c:layout/>
    </c:title>
    <c:plotArea>
      <c:layout/>
      <c:lineChart>
        <c:grouping val="stacked"/>
        <c:ser>
          <c:idx val="0"/>
          <c:order val="0"/>
          <c:tx>
            <c:strRef>
              <c:f>Sheet1!$I$9</c:f>
              <c:strCache>
                <c:ptCount val="1"/>
              </c:strCache>
            </c:strRef>
          </c:tx>
          <c:cat>
            <c:numRef>
              <c:f>Sheet1!$H$10:$H$22</c:f>
              <c:numCache>
                <c:formatCode>General</c:formatCode>
                <c:ptCount val="13"/>
                <c:pt idx="0">
                  <c:v>2.4499999999999997</c:v>
                </c:pt>
                <c:pt idx="1">
                  <c:v>2.6</c:v>
                </c:pt>
                <c:pt idx="2">
                  <c:v>4.9400000000000004</c:v>
                </c:pt>
                <c:pt idx="3">
                  <c:v>8.1</c:v>
                </c:pt>
                <c:pt idx="4">
                  <c:v>10.4</c:v>
                </c:pt>
                <c:pt idx="5">
                  <c:v>12.639999999999999</c:v>
                </c:pt>
                <c:pt idx="6">
                  <c:v>13</c:v>
                </c:pt>
                <c:pt idx="7">
                  <c:v>14.850000000000023</c:v>
                </c:pt>
                <c:pt idx="8">
                  <c:v>16.2</c:v>
                </c:pt>
                <c:pt idx="9">
                  <c:v>21.459999999999987</c:v>
                </c:pt>
                <c:pt idx="10">
                  <c:v>23.49</c:v>
                </c:pt>
                <c:pt idx="11">
                  <c:v>25.650000000000031</c:v>
                </c:pt>
                <c:pt idx="12">
                  <c:v>29</c:v>
                </c:pt>
              </c:numCache>
            </c:numRef>
          </c:cat>
          <c:val>
            <c:numRef>
              <c:f>Sheet1!$I$10:$I$22</c:f>
              <c:numCache>
                <c:formatCode>General</c:formatCode>
                <c:ptCount val="13"/>
                <c:pt idx="0">
                  <c:v>55</c:v>
                </c:pt>
                <c:pt idx="1">
                  <c:v>48.4</c:v>
                </c:pt>
                <c:pt idx="2">
                  <c:v>68.61</c:v>
                </c:pt>
                <c:pt idx="3">
                  <c:v>87.09</c:v>
                </c:pt>
                <c:pt idx="4">
                  <c:v>86.669999999999987</c:v>
                </c:pt>
                <c:pt idx="5">
                  <c:v>90</c:v>
                </c:pt>
                <c:pt idx="6">
                  <c:v>84.960000000000022</c:v>
                </c:pt>
                <c:pt idx="7">
                  <c:v>85.6</c:v>
                </c:pt>
                <c:pt idx="8">
                  <c:v>86.64</c:v>
                </c:pt>
                <c:pt idx="9">
                  <c:v>92</c:v>
                </c:pt>
                <c:pt idx="10">
                  <c:v>92.990000000000023</c:v>
                </c:pt>
                <c:pt idx="11">
                  <c:v>94.79</c:v>
                </c:pt>
                <c:pt idx="12">
                  <c:v>94.77</c:v>
                </c:pt>
              </c:numCache>
            </c:numRef>
          </c:val>
        </c:ser>
        <c:marker val="1"/>
        <c:axId val="133305856"/>
        <c:axId val="135672960"/>
      </c:lineChart>
      <c:catAx>
        <c:axId val="13330585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OUTPUT POWER</a:t>
                </a:r>
              </a:p>
            </c:rich>
          </c:tx>
          <c:layout/>
        </c:title>
        <c:numFmt formatCode="General" sourceLinked="1"/>
        <c:tickLblPos val="nextTo"/>
        <c:crossAx val="135672960"/>
        <c:crosses val="autoZero"/>
        <c:auto val="1"/>
        <c:lblAlgn val="ctr"/>
        <c:lblOffset val="100"/>
      </c:catAx>
      <c:valAx>
        <c:axId val="13567296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EFFICIENCY</a:t>
                </a:r>
              </a:p>
            </c:rich>
          </c:tx>
          <c:layout/>
        </c:title>
        <c:numFmt formatCode="General" sourceLinked="1"/>
        <c:tickLblPos val="nextTo"/>
        <c:crossAx val="133305856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5"/>
  <c:chart>
    <c:title>
      <c:layout/>
    </c:title>
    <c:plotArea>
      <c:layout/>
      <c:lineChart>
        <c:grouping val="stacked"/>
        <c:ser>
          <c:idx val="0"/>
          <c:order val="0"/>
          <c:tx>
            <c:strRef>
              <c:f>Sheet1!$I$7</c:f>
              <c:strCache>
                <c:ptCount val="1"/>
              </c:strCache>
            </c:strRef>
          </c:tx>
          <c:cat>
            <c:numRef>
              <c:f>Sheet1!$H$8:$H$18</c:f>
              <c:numCache>
                <c:formatCode>General</c:formatCode>
                <c:ptCount val="11"/>
                <c:pt idx="0">
                  <c:v>1.05</c:v>
                </c:pt>
                <c:pt idx="1">
                  <c:v>2.1</c:v>
                </c:pt>
                <c:pt idx="2">
                  <c:v>4.4000000000000004</c:v>
                </c:pt>
                <c:pt idx="3">
                  <c:v>6.3</c:v>
                </c:pt>
                <c:pt idx="4">
                  <c:v>8.2000000000000011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20.7</c:v>
                </c:pt>
                <c:pt idx="10">
                  <c:v>22.5</c:v>
                </c:pt>
              </c:numCache>
            </c:numRef>
          </c:cat>
          <c:val>
            <c:numRef>
              <c:f>Sheet1!$I$8:$I$18</c:f>
              <c:numCache>
                <c:formatCode>General</c:formatCode>
                <c:ptCount val="11"/>
                <c:pt idx="0">
                  <c:v>31.82</c:v>
                </c:pt>
                <c:pt idx="1">
                  <c:v>46.98</c:v>
                </c:pt>
                <c:pt idx="2">
                  <c:v>63.220000000000013</c:v>
                </c:pt>
                <c:pt idx="3">
                  <c:v>62.44</c:v>
                </c:pt>
                <c:pt idx="4">
                  <c:v>74.34</c:v>
                </c:pt>
                <c:pt idx="5">
                  <c:v>69.64</c:v>
                </c:pt>
                <c:pt idx="6">
                  <c:v>69.89</c:v>
                </c:pt>
                <c:pt idx="7">
                  <c:v>79.09</c:v>
                </c:pt>
                <c:pt idx="8">
                  <c:v>67.569999999999993</c:v>
                </c:pt>
                <c:pt idx="9">
                  <c:v>89.42</c:v>
                </c:pt>
                <c:pt idx="10">
                  <c:v>79.78</c:v>
                </c:pt>
              </c:numCache>
            </c:numRef>
          </c:val>
        </c:ser>
        <c:marker val="1"/>
        <c:axId val="148783488"/>
        <c:axId val="149091072"/>
      </c:lineChart>
      <c:catAx>
        <c:axId val="14878348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OUTPUT POWER</a:t>
                </a:r>
              </a:p>
            </c:rich>
          </c:tx>
          <c:layout/>
        </c:title>
        <c:numFmt formatCode="General" sourceLinked="1"/>
        <c:tickLblPos val="nextTo"/>
        <c:crossAx val="149091072"/>
        <c:crosses val="autoZero"/>
        <c:auto val="1"/>
        <c:lblAlgn val="ctr"/>
        <c:lblOffset val="100"/>
      </c:catAx>
      <c:valAx>
        <c:axId val="14909107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EFFICIENCY</a:t>
                </a:r>
              </a:p>
            </c:rich>
          </c:tx>
          <c:layout/>
        </c:title>
        <c:numFmt formatCode="General" sourceLinked="1"/>
        <c:tickLblPos val="nextTo"/>
        <c:crossAx val="148783488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5"/>
  <c:chart>
    <c:title>
      <c:layout>
        <c:manualLayout>
          <c:xMode val="edge"/>
          <c:yMode val="edge"/>
          <c:x val="0.61943744531933509"/>
          <c:y val="0"/>
        </c:manualLayout>
      </c:layout>
    </c:title>
    <c:plotArea>
      <c:layout/>
      <c:lineChart>
        <c:grouping val="stacked"/>
        <c:ser>
          <c:idx val="0"/>
          <c:order val="0"/>
          <c:tx>
            <c:strRef>
              <c:f>Sheet1!$G$4</c:f>
              <c:strCache>
                <c:ptCount val="1"/>
              </c:strCache>
            </c:strRef>
          </c:tx>
          <c:cat>
            <c:numRef>
              <c:f>Sheet1!$F$5:$F$15</c:f>
              <c:numCache>
                <c:formatCode>General</c:formatCode>
                <c:ptCount val="11"/>
                <c:pt idx="0">
                  <c:v>1.35</c:v>
                </c:pt>
                <c:pt idx="1">
                  <c:v>1.5</c:v>
                </c:pt>
                <c:pt idx="2">
                  <c:v>3</c:v>
                </c:pt>
                <c:pt idx="3">
                  <c:v>4.5</c:v>
                </c:pt>
                <c:pt idx="4">
                  <c:v>6</c:v>
                </c:pt>
                <c:pt idx="5">
                  <c:v>7.25</c:v>
                </c:pt>
                <c:pt idx="6">
                  <c:v>8.7000000000000011</c:v>
                </c:pt>
                <c:pt idx="7">
                  <c:v>10.15</c:v>
                </c:pt>
                <c:pt idx="8">
                  <c:v>11.84</c:v>
                </c:pt>
                <c:pt idx="9">
                  <c:v>13.05</c:v>
                </c:pt>
                <c:pt idx="10">
                  <c:v>14</c:v>
                </c:pt>
              </c:numCache>
            </c:numRef>
          </c:cat>
          <c:val>
            <c:numRef>
              <c:f>Sheet1!$G$5:$G$15</c:f>
              <c:numCache>
                <c:formatCode>General</c:formatCode>
                <c:ptCount val="11"/>
                <c:pt idx="0">
                  <c:v>41.790000000000013</c:v>
                </c:pt>
                <c:pt idx="1">
                  <c:v>31.57</c:v>
                </c:pt>
                <c:pt idx="2">
                  <c:v>44.98</c:v>
                </c:pt>
                <c:pt idx="3">
                  <c:v>52.96</c:v>
                </c:pt>
                <c:pt idx="4">
                  <c:v>57.53</c:v>
                </c:pt>
                <c:pt idx="5">
                  <c:v>59.14</c:v>
                </c:pt>
                <c:pt idx="6">
                  <c:v>57.24</c:v>
                </c:pt>
                <c:pt idx="7">
                  <c:v>55.49</c:v>
                </c:pt>
                <c:pt idx="8">
                  <c:v>57.309999999999995</c:v>
                </c:pt>
                <c:pt idx="9">
                  <c:v>62.08</c:v>
                </c:pt>
                <c:pt idx="10">
                  <c:v>61.46</c:v>
                </c:pt>
              </c:numCache>
            </c:numRef>
          </c:val>
        </c:ser>
        <c:marker val="1"/>
        <c:axId val="155460352"/>
        <c:axId val="155467776"/>
      </c:lineChart>
      <c:catAx>
        <c:axId val="15546035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OUTPUT</a:t>
                </a:r>
                <a:r>
                  <a:rPr lang="en-US" baseline="0"/>
                  <a:t> POWER</a:t>
                </a:r>
                <a:endParaRPr lang="en-US"/>
              </a:p>
            </c:rich>
          </c:tx>
          <c:layout/>
        </c:title>
        <c:numFmt formatCode="General" sourceLinked="1"/>
        <c:tickLblPos val="nextTo"/>
        <c:crossAx val="155467776"/>
        <c:crosses val="autoZero"/>
        <c:auto val="1"/>
        <c:lblAlgn val="ctr"/>
        <c:lblOffset val="100"/>
      </c:catAx>
      <c:valAx>
        <c:axId val="155467776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EFFICIENCY</a:t>
                </a:r>
              </a:p>
            </c:rich>
          </c:tx>
          <c:layout/>
        </c:title>
        <c:numFmt formatCode="General" sourceLinked="1"/>
        <c:tickLblPos val="nextTo"/>
        <c:crossAx val="155460352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</c:title>
    <c:plotArea>
      <c:layout/>
      <c:lineChart>
        <c:grouping val="stacked"/>
        <c:ser>
          <c:idx val="0"/>
          <c:order val="0"/>
          <c:tx>
            <c:strRef>
              <c:f>Sheet1!$J$8</c:f>
              <c:strCache>
                <c:ptCount val="1"/>
              </c:strCache>
            </c:strRef>
          </c:tx>
          <c:cat>
            <c:numRef>
              <c:f>Sheet1!$I$9:$I$19</c:f>
              <c:numCache>
                <c:formatCode>General</c:formatCode>
                <c:ptCount val="11"/>
                <c:pt idx="0">
                  <c:v>1.0000000000000005E-2</c:v>
                </c:pt>
                <c:pt idx="1">
                  <c:v>1</c:v>
                </c:pt>
                <c:pt idx="2">
                  <c:v>1.9000000000000001</c:v>
                </c:pt>
                <c:pt idx="3">
                  <c:v>2.8499999999999988</c:v>
                </c:pt>
                <c:pt idx="4">
                  <c:v>3.8</c:v>
                </c:pt>
                <c:pt idx="5">
                  <c:v>4.75</c:v>
                </c:pt>
                <c:pt idx="6">
                  <c:v>5.7</c:v>
                </c:pt>
                <c:pt idx="7">
                  <c:v>6.6499999999999995</c:v>
                </c:pt>
                <c:pt idx="8">
                  <c:v>7.2</c:v>
                </c:pt>
                <c:pt idx="9">
                  <c:v>8.1</c:v>
                </c:pt>
                <c:pt idx="10">
                  <c:v>9</c:v>
                </c:pt>
              </c:numCache>
            </c:numRef>
          </c:cat>
          <c:val>
            <c:numRef>
              <c:f>Sheet1!$J$9:$J$19</c:f>
              <c:numCache>
                <c:formatCode>General</c:formatCode>
                <c:ptCount val="11"/>
                <c:pt idx="0">
                  <c:v>3</c:v>
                </c:pt>
                <c:pt idx="1">
                  <c:v>23.99</c:v>
                </c:pt>
                <c:pt idx="2">
                  <c:v>35.65</c:v>
                </c:pt>
                <c:pt idx="3">
                  <c:v>39.97</c:v>
                </c:pt>
                <c:pt idx="4">
                  <c:v>46</c:v>
                </c:pt>
                <c:pt idx="5">
                  <c:v>47.220000000000013</c:v>
                </c:pt>
                <c:pt idx="6">
                  <c:v>51.37</c:v>
                </c:pt>
                <c:pt idx="7">
                  <c:v>47.949999999999996</c:v>
                </c:pt>
                <c:pt idx="8">
                  <c:v>48.32</c:v>
                </c:pt>
                <c:pt idx="9">
                  <c:v>49.57</c:v>
                </c:pt>
                <c:pt idx="10">
                  <c:v>43.44</c:v>
                </c:pt>
              </c:numCache>
            </c:numRef>
          </c:val>
        </c:ser>
        <c:marker val="1"/>
        <c:axId val="156666880"/>
        <c:axId val="157108480"/>
      </c:lineChart>
      <c:catAx>
        <c:axId val="1566668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OUTPUT POWER</a:t>
                </a:r>
              </a:p>
            </c:rich>
          </c:tx>
          <c:layout/>
        </c:title>
        <c:numFmt formatCode="General" sourceLinked="1"/>
        <c:tickLblPos val="nextTo"/>
        <c:crossAx val="157108480"/>
        <c:crosses val="autoZero"/>
        <c:auto val="1"/>
        <c:lblAlgn val="ctr"/>
        <c:lblOffset val="100"/>
      </c:catAx>
      <c:valAx>
        <c:axId val="15710848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EFFICIENCY</a:t>
                </a:r>
              </a:p>
            </c:rich>
          </c:tx>
          <c:layout/>
        </c:title>
        <c:numFmt formatCode="General" sourceLinked="1"/>
        <c:tickLblPos val="nextTo"/>
        <c:crossAx val="156666880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</c:title>
    <c:plotArea>
      <c:layout/>
      <c:lineChart>
        <c:grouping val="stacked"/>
        <c:ser>
          <c:idx val="0"/>
          <c:order val="0"/>
          <c:tx>
            <c:strRef>
              <c:f>Sheet1!$I$7</c:f>
              <c:strCache>
                <c:ptCount val="1"/>
              </c:strCache>
            </c:strRef>
          </c:tx>
          <c:cat>
            <c:numRef>
              <c:f>Sheet1!$H$8:$H$18</c:f>
              <c:numCache>
                <c:formatCode>General</c:formatCode>
                <c:ptCount val="11"/>
                <c:pt idx="0">
                  <c:v>4.5000000000000014E-3</c:v>
                </c:pt>
                <c:pt idx="1">
                  <c:v>0.45</c:v>
                </c:pt>
                <c:pt idx="2">
                  <c:v>0.9</c:v>
                </c:pt>
                <c:pt idx="3">
                  <c:v>1.35</c:v>
                </c:pt>
                <c:pt idx="4">
                  <c:v>1.6</c:v>
                </c:pt>
                <c:pt idx="5">
                  <c:v>2</c:v>
                </c:pt>
                <c:pt idx="6">
                  <c:v>2.4</c:v>
                </c:pt>
                <c:pt idx="7">
                  <c:v>2.8</c:v>
                </c:pt>
                <c:pt idx="8">
                  <c:v>3.2</c:v>
                </c:pt>
                <c:pt idx="9">
                  <c:v>3.15</c:v>
                </c:pt>
                <c:pt idx="10">
                  <c:v>3.5</c:v>
                </c:pt>
              </c:numCache>
            </c:numRef>
          </c:cat>
          <c:val>
            <c:numRef>
              <c:f>Sheet1!$I$8:$I$18</c:f>
              <c:numCache>
                <c:formatCode>General</c:formatCode>
                <c:ptCount val="11"/>
                <c:pt idx="0">
                  <c:v>1.6</c:v>
                </c:pt>
                <c:pt idx="1">
                  <c:v>13.76</c:v>
                </c:pt>
                <c:pt idx="2">
                  <c:v>23.439999999999987</c:v>
                </c:pt>
                <c:pt idx="3">
                  <c:v>26.73</c:v>
                </c:pt>
                <c:pt idx="4">
                  <c:v>24.32</c:v>
                </c:pt>
                <c:pt idx="5">
                  <c:v>23.22</c:v>
                </c:pt>
                <c:pt idx="6">
                  <c:v>22.68</c:v>
                </c:pt>
                <c:pt idx="7">
                  <c:v>28.66</c:v>
                </c:pt>
                <c:pt idx="8">
                  <c:v>26.27</c:v>
                </c:pt>
                <c:pt idx="9">
                  <c:v>25.95</c:v>
                </c:pt>
                <c:pt idx="10">
                  <c:v>24.39</c:v>
                </c:pt>
              </c:numCache>
            </c:numRef>
          </c:val>
        </c:ser>
        <c:marker val="1"/>
        <c:axId val="156304512"/>
        <c:axId val="156306432"/>
      </c:lineChart>
      <c:catAx>
        <c:axId val="15630451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OUTPUT POWER</a:t>
                </a:r>
              </a:p>
            </c:rich>
          </c:tx>
          <c:layout/>
        </c:title>
        <c:numFmt formatCode="General" sourceLinked="1"/>
        <c:tickLblPos val="nextTo"/>
        <c:crossAx val="156306432"/>
        <c:crosses val="autoZero"/>
        <c:auto val="1"/>
        <c:lblAlgn val="ctr"/>
        <c:lblOffset val="100"/>
      </c:catAx>
      <c:valAx>
        <c:axId val="15630643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EFFICIENCY</a:t>
                </a:r>
              </a:p>
            </c:rich>
          </c:tx>
          <c:layout/>
        </c:title>
        <c:numFmt formatCode="General" sourceLinked="1"/>
        <c:tickLblPos val="nextTo"/>
        <c:crossAx val="156304512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5"/>
  <c:chart>
    <c:title>
      <c:layout/>
    </c:title>
    <c:plotArea>
      <c:layout/>
      <c:lineChart>
        <c:grouping val="stacked"/>
        <c:ser>
          <c:idx val="0"/>
          <c:order val="0"/>
          <c:tx>
            <c:strRef>
              <c:f>Sheet1!$H$8</c:f>
              <c:strCache>
                <c:ptCount val="1"/>
              </c:strCache>
            </c:strRef>
          </c:tx>
          <c:cat>
            <c:numRef>
              <c:f>Sheet1!$G$9:$G$19</c:f>
              <c:numCache>
                <c:formatCode>General</c:formatCode>
                <c:ptCount val="11"/>
                <c:pt idx="0">
                  <c:v>0.31000000000000061</c:v>
                </c:pt>
                <c:pt idx="1">
                  <c:v>3.08</c:v>
                </c:pt>
                <c:pt idx="2">
                  <c:v>6</c:v>
                </c:pt>
                <c:pt idx="3">
                  <c:v>9.15</c:v>
                </c:pt>
                <c:pt idx="4">
                  <c:v>12.12</c:v>
                </c:pt>
                <c:pt idx="5">
                  <c:v>15.15</c:v>
                </c:pt>
                <c:pt idx="6">
                  <c:v>18.239999999999988</c:v>
                </c:pt>
                <c:pt idx="7">
                  <c:v>21.56</c:v>
                </c:pt>
                <c:pt idx="8">
                  <c:v>24.08</c:v>
                </c:pt>
                <c:pt idx="9">
                  <c:v>27.27</c:v>
                </c:pt>
                <c:pt idx="10">
                  <c:v>32.03</c:v>
                </c:pt>
              </c:numCache>
            </c:numRef>
          </c:cat>
          <c:val>
            <c:numRef>
              <c:f>Sheet1!$H$9:$H$19</c:f>
              <c:numCache>
                <c:formatCode>General</c:formatCode>
                <c:ptCount val="11"/>
                <c:pt idx="0">
                  <c:v>5.89</c:v>
                </c:pt>
                <c:pt idx="1">
                  <c:v>47.6</c:v>
                </c:pt>
                <c:pt idx="2">
                  <c:v>65.569999999999993</c:v>
                </c:pt>
                <c:pt idx="3">
                  <c:v>75</c:v>
                </c:pt>
                <c:pt idx="4">
                  <c:v>80</c:v>
                </c:pt>
                <c:pt idx="5">
                  <c:v>86.23</c:v>
                </c:pt>
                <c:pt idx="6">
                  <c:v>86.940000000000026</c:v>
                </c:pt>
                <c:pt idx="7">
                  <c:v>89.76</c:v>
                </c:pt>
                <c:pt idx="8">
                  <c:v>88.89</c:v>
                </c:pt>
                <c:pt idx="9">
                  <c:v>91.85</c:v>
                </c:pt>
                <c:pt idx="10">
                  <c:v>97.89</c:v>
                </c:pt>
              </c:numCache>
            </c:numRef>
          </c:val>
        </c:ser>
        <c:marker val="1"/>
        <c:axId val="156321280"/>
        <c:axId val="156364800"/>
      </c:lineChart>
      <c:catAx>
        <c:axId val="1563212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OUTPUT POWER</a:t>
                </a:r>
              </a:p>
            </c:rich>
          </c:tx>
          <c:layout/>
        </c:title>
        <c:numFmt formatCode="General" sourceLinked="1"/>
        <c:tickLblPos val="nextTo"/>
        <c:crossAx val="156364800"/>
        <c:crosses val="autoZero"/>
        <c:auto val="1"/>
        <c:lblAlgn val="ctr"/>
        <c:lblOffset val="100"/>
      </c:catAx>
      <c:valAx>
        <c:axId val="156364800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EFFICIENCY</a:t>
                </a:r>
              </a:p>
            </c:rich>
          </c:tx>
          <c:layout/>
        </c:title>
        <c:numFmt formatCode="General" sourceLinked="1"/>
        <c:tickLblPos val="nextTo"/>
        <c:crossAx val="156321280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BBA56-8D48-4E28-B92E-12788F920C51}" type="datetimeFigureOut">
              <a:rPr lang="en-US" smtClean="0"/>
              <a:pPr/>
              <a:t>7/10/2013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58F15-C4EF-490D-B171-90F62DB1227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0CD87-DDB4-4992-A8C0-D5E7EDBC353C}" type="datetimeFigureOut">
              <a:rPr lang="en-US" smtClean="0"/>
              <a:pPr/>
              <a:t>7/10/2013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34F85-D461-4453-8902-D0883345DB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34F85-D461-4453-8902-D0883345DB43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Single Phase Solar Inverter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1524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166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635635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9C98EC55-60CD-4C1A-B845-0671DAA540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accent6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772400" cy="200025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Design and Implementation of Single Phase Solar Inverter Using</a:t>
            </a:r>
            <a:b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 Switching Techniques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29000"/>
            <a:ext cx="6629400" cy="83820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smtClean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Present By  </a:t>
            </a:r>
          </a:p>
          <a:p>
            <a:r>
              <a:rPr lang="en-US" sz="1800" b="1" dirty="0" smtClean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RAJASUNDRAPANDIYANLEEBANON (714011415008)</a:t>
            </a:r>
          </a:p>
          <a:p>
            <a:r>
              <a:rPr lang="en-US" sz="1800" b="1" dirty="0" smtClean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M.E POWER ELECTRONICS AND DRIVES</a:t>
            </a:r>
          </a:p>
          <a:p>
            <a:r>
              <a:rPr lang="en-US" sz="1800" b="1" dirty="0" smtClean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IV-SEMESTER</a:t>
            </a:r>
          </a:p>
          <a:p>
            <a:r>
              <a:rPr lang="en-US" sz="1800" b="1" dirty="0" smtClean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SIET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" y="6416675"/>
            <a:ext cx="87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sp>
        <p:nvSpPr>
          <p:cNvPr id="4" name="Rectangle 3"/>
          <p:cNvSpPr/>
          <p:nvPr/>
        </p:nvSpPr>
        <p:spPr>
          <a:xfrm>
            <a:off x="4800600" y="5105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Guided By</a:t>
            </a: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R. ASHOK, M.S </a:t>
            </a: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Assistant Professor/EEE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7400" y="990600"/>
            <a:ext cx="5464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PE9231 PROJECT PHASE-II REVIEW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6477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81800" y="6400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>
            <p:ph idx="1"/>
          </p:nvPr>
        </p:nvGraphicFramePr>
        <p:xfrm>
          <a:off x="1381125" y="762000"/>
          <a:ext cx="6938963" cy="5651500"/>
        </p:xfrm>
        <a:graphic>
          <a:graphicData uri="http://schemas.openxmlformats.org/presentationml/2006/ole">
            <p:oleObj spid="_x0000_s46082" name="Document" r:id="rId3" imgW="5931493" imgH="4831277" progId="Word.Document.12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ph idx="1"/>
          </p:nvPr>
        </p:nvGraphicFramePr>
        <p:xfrm>
          <a:off x="1447801" y="838200"/>
          <a:ext cx="6477000" cy="5287963"/>
        </p:xfrm>
        <a:graphic>
          <a:graphicData uri="http://schemas.openxmlformats.org/presentationml/2006/ole">
            <p:oleObj spid="_x0000_s47106" name="Document" r:id="rId3" imgW="5931493" imgH="5646764" progId="Word.Document.12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ph idx="1"/>
          </p:nvPr>
        </p:nvGraphicFramePr>
        <p:xfrm>
          <a:off x="1717675" y="736600"/>
          <a:ext cx="5592763" cy="5575300"/>
        </p:xfrm>
        <a:graphic>
          <a:graphicData uri="http://schemas.openxmlformats.org/presentationml/2006/ole">
            <p:oleObj spid="_x0000_s48130" name="Document" r:id="rId3" imgW="5921777" imgH="5902731" progId="Word.Document.12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graphicFrame>
        <p:nvGraphicFramePr>
          <p:cNvPr id="49154" name="Object 2"/>
          <p:cNvGraphicFramePr>
            <a:graphicFrameLocks noChangeAspect="1"/>
          </p:cNvGraphicFramePr>
          <p:nvPr>
            <p:ph idx="1"/>
          </p:nvPr>
        </p:nvGraphicFramePr>
        <p:xfrm>
          <a:off x="1676400" y="2133600"/>
          <a:ext cx="5592763" cy="5435600"/>
        </p:xfrm>
        <a:graphic>
          <a:graphicData uri="http://schemas.openxmlformats.org/presentationml/2006/ole">
            <p:oleObj spid="_x0000_s49154" name="Document" r:id="rId3" imgW="5921777" imgH="5754919" progId="Word.Document.12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14478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From the input parameters,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>
            <p:ph idx="1"/>
          </p:nvPr>
        </p:nvGraphicFramePr>
        <p:xfrm>
          <a:off x="2209800" y="914400"/>
          <a:ext cx="4648200" cy="5956300"/>
        </p:xfrm>
        <a:graphic>
          <a:graphicData uri="http://schemas.openxmlformats.org/presentationml/2006/ole">
            <p:oleObj spid="_x0000_s50178" name="Document" r:id="rId3" imgW="5921777" imgH="7586341" progId="Word.Document.12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>
            <p:ph idx="1"/>
          </p:nvPr>
        </p:nvGraphicFramePr>
        <p:xfrm>
          <a:off x="2667000" y="1371600"/>
          <a:ext cx="5334000" cy="5821363"/>
        </p:xfrm>
        <a:graphic>
          <a:graphicData uri="http://schemas.openxmlformats.org/presentationml/2006/ole">
            <p:oleObj spid="_x0000_s51202" name="Document" r:id="rId3" imgW="5921777" imgH="8048883" progId="Word.Document.12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ph idx="1"/>
          </p:nvPr>
        </p:nvGraphicFramePr>
        <p:xfrm>
          <a:off x="2286000" y="1371600"/>
          <a:ext cx="4483100" cy="4889500"/>
        </p:xfrm>
        <a:graphic>
          <a:graphicData uri="http://schemas.openxmlformats.org/presentationml/2006/ole">
            <p:oleObj spid="_x0000_s52226" name="Document" r:id="rId3" imgW="5921777" imgH="6457204" progId="Word.Document.12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>
                <a:solidFill>
                  <a:srgbClr val="FF0000"/>
                </a:solidFill>
              </a:rPr>
              <a:t>Mppt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b="0" cap="none" dirty="0" smtClean="0">
                <a:solidFill>
                  <a:srgbClr val="FF0000"/>
                </a:solidFill>
              </a:rPr>
              <a:t>Waveforms</a:t>
            </a:r>
            <a:endParaRPr lang="en-US" b="0" cap="none" dirty="0">
              <a:solidFill>
                <a:srgbClr val="FF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PV Voltage</a:t>
            </a:r>
            <a:endParaRPr lang="en-US" dirty="0">
              <a:latin typeface="Bookman Old Style" pitchFamily="18" charset="0"/>
            </a:endParaRPr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Reference Voltage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99758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Overview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System Design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Experimental Setup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Results and Discussion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Simulation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Conclusion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Driver Circuit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600" cy="487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Output of MCT </a:t>
            </a:r>
            <a:r>
              <a:rPr lang="en-US" dirty="0" smtClean="0">
                <a:latin typeface="Bookman Old Style" pitchFamily="18" charset="0"/>
              </a:rPr>
              <a:t>2E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707560"/>
            <a:ext cx="9093013" cy="561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Transistor SK 100 Output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84708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MPPT </a:t>
            </a:r>
            <a:r>
              <a:rPr lang="en-US" dirty="0" smtClean="0">
                <a:latin typeface="Bookman Old Style" pitchFamily="18" charset="0"/>
              </a:rPr>
              <a:t>Pulse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858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MPPT </a:t>
            </a:r>
            <a:r>
              <a:rPr lang="en-US" dirty="0" smtClean="0">
                <a:latin typeface="Bookman Old Style" pitchFamily="18" charset="0"/>
              </a:rPr>
              <a:t>Output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2022"/>
            <a:ext cx="9137657" cy="5642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solidFill>
                  <a:srgbClr val="FF0000"/>
                </a:solidFill>
                <a:latin typeface="Bookman Old Style" pitchFamily="18" charset="0"/>
              </a:rPr>
              <a:t>Performance of </a:t>
            </a:r>
            <a:r>
              <a:rPr lang="en-US" b="0" dirty="0" err="1" smtClean="0">
                <a:solidFill>
                  <a:srgbClr val="FF0000"/>
                </a:solidFill>
                <a:latin typeface="Bookman Old Style" pitchFamily="18" charset="0"/>
              </a:rPr>
              <a:t>mppt</a:t>
            </a:r>
            <a:endParaRPr lang="en-US" b="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MPPT…..</a:t>
            </a:r>
            <a:endParaRPr lang="en-US" dirty="0">
              <a:latin typeface="Bookman Old Style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0" y="685800"/>
          <a:ext cx="91440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PV VOLTAGE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EFFICIENCY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18.35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81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18.33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79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18.31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77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18.26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81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18.21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95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18.06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81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17.49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MPPT…..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grpSp>
        <p:nvGrpSpPr>
          <p:cNvPr id="6" name="Group 6"/>
          <p:cNvGrpSpPr>
            <a:grpSpLocks noGrp="1"/>
          </p:cNvGrpSpPr>
          <p:nvPr>
            <p:ph idx="1"/>
          </p:nvPr>
        </p:nvGrpSpPr>
        <p:grpSpPr>
          <a:xfrm>
            <a:off x="457200" y="1600200"/>
            <a:ext cx="8229600" cy="4525963"/>
            <a:chOff x="1066800" y="1752600"/>
            <a:chExt cx="7162800" cy="5171420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>
                <p:ext uri="{D42A27DB-BD31-4B8C-83A1-F6EECF244321}">
                  <p14:modId xmlns="" xmlns:p14="http://schemas.microsoft.com/office/powerpoint/2010/main" val="1358862211"/>
                </p:ext>
              </p:extLst>
            </p:nvPr>
          </p:nvGraphicFramePr>
          <p:xfrm>
            <a:off x="1066800" y="1752600"/>
            <a:ext cx="7162800" cy="4572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4043966" y="6400800"/>
              <a:ext cx="19678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PV VOLTAGE</a:t>
              </a:r>
              <a:endParaRPr lang="en-US" sz="2800" dirty="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solidFill>
                  <a:srgbClr val="FF0000"/>
                </a:solidFill>
                <a:latin typeface="Bookman Old Style" pitchFamily="18" charset="0"/>
              </a:rPr>
              <a:t>Bus Converter</a:t>
            </a:r>
            <a:endParaRPr lang="en-US" b="0" cap="none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Bus Converter System Design…..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8" name="Content Placeholder 7"/>
          <p:cNvPicPr>
            <a:picLocks noGrp="1"/>
          </p:cNvPicPr>
          <p:nvPr>
            <p:ph idx="1"/>
          </p:nvPr>
        </p:nvPicPr>
        <p:blipFill>
          <a:blip r:embed="rId2">
            <a:lum bright="-4000" contrast="7000"/>
          </a:blip>
          <a:srcRect/>
          <a:stretch>
            <a:fillRect/>
          </a:stretch>
        </p:blipFill>
        <p:spPr bwMode="auto">
          <a:xfrm>
            <a:off x="1143000" y="1524000"/>
            <a:ext cx="7010400" cy="411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solidFill>
                  <a:srgbClr val="FF0000"/>
                </a:solidFill>
                <a:latin typeface="Bookman Old Style" pitchFamily="18" charset="0"/>
              </a:rPr>
              <a:t>System Design</a:t>
            </a:r>
            <a:endParaRPr lang="en-US" b="0" cap="none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ookman Old Style" pitchFamily="18" charset="0"/>
              </a:rPr>
              <a:t>Bus Converter Schematic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85800"/>
            <a:ext cx="8686800" cy="55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Bus Converter Pulse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672126"/>
            <a:ext cx="9144000" cy="5652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solidFill>
                  <a:srgbClr val="FF0000"/>
                </a:solidFill>
                <a:latin typeface="Bookman Old Style" pitchFamily="18" charset="0"/>
              </a:rPr>
              <a:t>Bus Converter Design</a:t>
            </a:r>
            <a:endParaRPr lang="en-US" b="0" cap="none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Diode Design…..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-12000" contrast="11000"/>
          </a:blip>
          <a:srcRect/>
          <a:stretch>
            <a:fillRect/>
          </a:stretch>
        </p:blipFill>
        <p:spPr bwMode="auto">
          <a:xfrm>
            <a:off x="0" y="729482"/>
            <a:ext cx="9143999" cy="5518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Selection of MOSFET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7620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>
            <p:ph idx="1"/>
          </p:nvPr>
        </p:nvGraphicFramePr>
        <p:xfrm>
          <a:off x="2632075" y="1143000"/>
          <a:ext cx="4411663" cy="6007100"/>
        </p:xfrm>
        <a:graphic>
          <a:graphicData uri="http://schemas.openxmlformats.org/presentationml/2006/ole">
            <p:oleObj spid="_x0000_s60418" name="Document" r:id="rId3" imgW="5921777" imgH="806330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graphicFrame>
        <p:nvGraphicFramePr>
          <p:cNvPr id="62466" name="Object 2"/>
          <p:cNvGraphicFramePr>
            <a:graphicFrameLocks noChangeAspect="1"/>
          </p:cNvGraphicFramePr>
          <p:nvPr>
            <p:ph idx="1"/>
          </p:nvPr>
        </p:nvGraphicFramePr>
        <p:xfrm>
          <a:off x="2209800" y="914400"/>
          <a:ext cx="5181600" cy="5330825"/>
        </p:xfrm>
        <a:graphic>
          <a:graphicData uri="http://schemas.openxmlformats.org/presentationml/2006/ole">
            <p:oleObj spid="_x0000_s62466" name="Document" r:id="rId3" imgW="5921777" imgH="802833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graphicFrame>
        <p:nvGraphicFramePr>
          <p:cNvPr id="65538" name="Object 2"/>
          <p:cNvGraphicFramePr>
            <a:graphicFrameLocks noChangeAspect="1"/>
          </p:cNvGraphicFramePr>
          <p:nvPr>
            <p:ph idx="1"/>
          </p:nvPr>
        </p:nvGraphicFramePr>
        <p:xfrm>
          <a:off x="1798638" y="1600200"/>
          <a:ext cx="5507037" cy="4978400"/>
        </p:xfrm>
        <a:graphic>
          <a:graphicData uri="http://schemas.openxmlformats.org/presentationml/2006/ole">
            <p:oleObj spid="_x0000_s65538" name="Document" r:id="rId3" imgW="5921777" imgH="5352943" progId="Word.Document.12">
              <p:embed/>
            </p:oleObj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Gauge Selection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87848" y="1600200"/>
            <a:ext cx="596830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Inductor Core Design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066800"/>
            <a:ext cx="7162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System Design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381000" y="1571612"/>
            <a:ext cx="15240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Solar Array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8400" y="1571612"/>
            <a:ext cx="15240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MPPT Boost Converter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67400" y="1647812"/>
            <a:ext cx="1295400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 Converter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43800" y="1647812"/>
            <a:ext cx="1371600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DC TO AC Inverter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3962400" y="2028812"/>
            <a:ext cx="19050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1905000" y="2028812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</p:cNvCxnSpPr>
          <p:nvPr/>
        </p:nvCxnSpPr>
        <p:spPr>
          <a:xfrm>
            <a:off x="7162800" y="206691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57600" y="3071810"/>
            <a:ext cx="11430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 Charger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829838" y="2543962"/>
            <a:ext cx="1042204" cy="134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4724400" y="2790812"/>
            <a:ext cx="1524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57800" y="3552812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>
            <a:off x="5334000" y="3552812"/>
            <a:ext cx="304800" cy="304800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38600" y="5105400"/>
            <a:ext cx="182880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905000" y="5105400"/>
            <a:ext cx="1447800" cy="990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Battery Charger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3"/>
            <a:endCxn id="18" idx="1"/>
          </p:cNvCxnSpPr>
          <p:nvPr/>
        </p:nvCxnSpPr>
        <p:spPr>
          <a:xfrm>
            <a:off x="3352800" y="5600700"/>
            <a:ext cx="685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9" idx="1"/>
          </p:cNvCxnSpPr>
          <p:nvPr/>
        </p:nvCxnSpPr>
        <p:spPr>
          <a:xfrm flipV="1">
            <a:off x="990600" y="5600700"/>
            <a:ext cx="914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7200" y="533400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 i/p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696200" y="3552812"/>
            <a:ext cx="1066800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9" idx="2"/>
            <a:endCxn id="23" idx="0"/>
          </p:cNvCxnSpPr>
          <p:nvPr/>
        </p:nvCxnSpPr>
        <p:spPr>
          <a:xfrm rot="5400000">
            <a:off x="7658100" y="2981312"/>
            <a:ext cx="1143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</p:cNvCxnSpPr>
          <p:nvPr/>
        </p:nvCxnSpPr>
        <p:spPr>
          <a:xfrm rot="16200000" flipH="1">
            <a:off x="4886316" y="4457696"/>
            <a:ext cx="1214462" cy="14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5400000">
            <a:off x="3869533" y="4617247"/>
            <a:ext cx="962020" cy="14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4146" y="1143000"/>
            <a:ext cx="782573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838201"/>
            <a:ext cx="6820429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solidFill>
                  <a:srgbClr val="FF0000"/>
                </a:solidFill>
                <a:latin typeface="Bookman Old Style" pitchFamily="18" charset="0"/>
              </a:rPr>
              <a:t>Inverter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Inverter System Design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6855" y="1524000"/>
            <a:ext cx="8947145" cy="4225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Inverter Schematic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lum bright="-23000" contrast="69000"/>
          </a:blip>
          <a:srcRect l="6571" t="13636" r="22595" b="8289"/>
          <a:stretch>
            <a:fillRect/>
          </a:stretch>
        </p:blipFill>
        <p:spPr bwMode="auto">
          <a:xfrm>
            <a:off x="0" y="7620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SG3524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47756" t="13369" r="20246" b="32620"/>
          <a:stretch>
            <a:fillRect/>
          </a:stretch>
        </p:blipFill>
        <p:spPr bwMode="auto">
          <a:xfrm>
            <a:off x="304800" y="838200"/>
            <a:ext cx="8458200" cy="533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CD 4013 Pin Diagram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19231" t="21925" r="51122" b="34225"/>
          <a:stretch>
            <a:fillRect/>
          </a:stretch>
        </p:blipFill>
        <p:spPr bwMode="auto">
          <a:xfrm>
            <a:off x="609600" y="762000"/>
            <a:ext cx="830579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Truth Table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882428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solidFill>
                  <a:srgbClr val="FF0000"/>
                </a:solidFill>
                <a:latin typeface="Bookman Old Style" pitchFamily="18" charset="0"/>
              </a:rPr>
              <a:t>Performance of Inverter</a:t>
            </a:r>
            <a:endParaRPr lang="en-US" b="0" cap="none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CD4013…..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99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MPPT System Design</a:t>
            </a:r>
            <a:endParaRPr lang="en-US" dirty="0">
              <a:latin typeface="Bookman Old Style" pitchFamily="18" charset="0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7200" y="1939090"/>
            <a:ext cx="8229600" cy="384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Inverter Pulse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003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ookman Old Style" pitchFamily="18" charset="0"/>
              </a:rPr>
              <a:t>15 Degree Phase Shift Pulse S1 &amp; S2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013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6858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15 Degree Phase Shift Output 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024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15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7200" y="1371601"/>
            <a:ext cx="822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895600" y="57150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Maximum Efficiency = 98.54</a:t>
            </a:r>
            <a:endParaRPr lang="en-US" sz="2000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15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ookman Old Style" pitchFamily="18" charset="0"/>
              </a:rPr>
              <a:t>30 Degree Phase Shift Pulse S1 &amp; S3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034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30 Degree Phase Shift Output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044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30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7200" y="1219200"/>
            <a:ext cx="8229600" cy="4073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971800" y="57912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Maximum Efficiency =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94.79</a:t>
            </a:r>
            <a:endParaRPr lang="en-US" b="1" i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30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90600"/>
          <a:ext cx="8229600" cy="513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ookman Old Style" pitchFamily="18" charset="0"/>
              </a:rPr>
              <a:t>60 Degree Phase Shift Pulse S1 &amp; S3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054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39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MPPT Schematic</a:t>
            </a:r>
            <a:endParaRPr lang="en-US" dirty="0">
              <a:latin typeface="Bookman Old Style" pitchFamily="18" charset="0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609600"/>
            <a:ext cx="914399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60 Degree Phase Shift Output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064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60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81000" y="7620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53340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Maximum Efficiency =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89.42</a:t>
            </a:r>
            <a:endParaRPr lang="en-US" dirty="0" smtClean="0"/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60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90600"/>
          <a:ext cx="8229600" cy="513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Bookman Old Style" pitchFamily="18" charset="0"/>
              </a:rPr>
              <a:t>90 Degree Phase Shift Pulse S1&amp; S3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075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705246"/>
            <a:ext cx="9184263" cy="561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90 Degree Phase Shift Output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085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705643"/>
            <a:ext cx="9144000" cy="5618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90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7200" y="914400"/>
            <a:ext cx="8229600" cy="427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048000" y="56388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Maximum Efficiency =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62.08</a:t>
            </a:r>
            <a:endParaRPr lang="en-US" dirty="0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90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90600"/>
          <a:ext cx="8229600" cy="513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ookman Old Style" pitchFamily="18" charset="0"/>
              </a:rPr>
              <a:t>120 Degree Phase Shift Pulse S1 &amp; S3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120 Degree Phase Shift Output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105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39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120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7200" y="838200"/>
            <a:ext cx="8229600" cy="4343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048000" y="5715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Maximum Efficiency =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51.37</a:t>
            </a:r>
            <a:endParaRPr 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solidFill>
                  <a:srgbClr val="FF0000"/>
                </a:solidFill>
                <a:latin typeface="Bookman Old Style" pitchFamily="18" charset="0"/>
              </a:rPr>
              <a:t>Design of MPPT</a:t>
            </a:r>
            <a:endParaRPr lang="en-US" b="0" cap="none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120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90600"/>
          <a:ext cx="8229600" cy="5135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ookman Old Style" pitchFamily="18" charset="0"/>
              </a:rPr>
              <a:t>150 Degree Phase Shift Pulse S1&amp; S3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116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705246"/>
            <a:ext cx="9184263" cy="561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150 Degree Phase Shift Output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126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8280" y="685800"/>
            <a:ext cx="915228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150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8229600" cy="4268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200400" y="56388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Maximum Efficiency =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28.66</a:t>
            </a:r>
            <a:endParaRPr lang="en-US" dirty="0" smtClean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150 Degree Phase Shift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14400"/>
          <a:ext cx="8229600" cy="5211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Hard Switching Pulses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136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Hard Switching Output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1146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1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Hard Switching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7200" y="762000"/>
            <a:ext cx="8229600" cy="440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124200" y="55626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Maximum Efficiency = </a:t>
            </a:r>
            <a:r>
              <a:rPr lang="en-US" b="1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97.89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Hard Switching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914400"/>
          <a:ext cx="8229600" cy="5211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solidFill>
                  <a:srgbClr val="FF0000"/>
                </a:solidFill>
                <a:latin typeface="Bookman Old Style" pitchFamily="18" charset="0"/>
              </a:rPr>
              <a:t>Simulation</a:t>
            </a:r>
            <a:endParaRPr lang="en-US" b="0" cap="none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Reference Voltage</a:t>
            </a:r>
            <a:endParaRPr lang="en-US" dirty="0">
              <a:latin typeface="Bookman Old Style" pitchFamily="18" charset="0"/>
            </a:endParaRP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>
            <p:ph idx="1"/>
          </p:nvPr>
        </p:nvGraphicFramePr>
        <p:xfrm>
          <a:off x="533400" y="1797050"/>
          <a:ext cx="8601075" cy="3414713"/>
        </p:xfrm>
        <a:graphic>
          <a:graphicData uri="http://schemas.openxmlformats.org/presentationml/2006/ole">
            <p:oleObj spid="_x0000_s44034" name="Document" r:id="rId3" imgW="5931493" imgH="2354531" progId="Word.Document.12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Simulation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9144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Inverter Gate Pulse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841" t="6538" b="3612"/>
          <a:stretch>
            <a:fillRect/>
          </a:stretch>
        </p:blipFill>
        <p:spPr bwMode="auto">
          <a:xfrm>
            <a:off x="0" y="6858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Inverter Output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6858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solidFill>
                  <a:srgbClr val="FF0000"/>
                </a:solidFill>
                <a:latin typeface="Bookman Old Style" pitchFamily="18" charset="0"/>
              </a:rPr>
              <a:t>Proceedings</a:t>
            </a:r>
            <a:endParaRPr lang="en-US" b="0" cap="none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Proceedings…..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Proceedings…..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689203"/>
            <a:ext cx="6934200" cy="563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Proceedings…..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14512" y="685800"/>
            <a:ext cx="551497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solidFill>
                  <a:srgbClr val="FF0000"/>
                </a:solidFill>
                <a:latin typeface="Bookman Old Style" pitchFamily="18" charset="0"/>
              </a:rPr>
              <a:t>References</a:t>
            </a:r>
            <a:endParaRPr lang="en-US" b="0" cap="none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References…..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287963"/>
          </a:xfrm>
        </p:spPr>
        <p:txBody>
          <a:bodyPr>
            <a:normAutofit fontScale="47500" lnSpcReduction="20000"/>
          </a:bodyPr>
          <a:lstStyle/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Ashish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Pandey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Nivedita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Dasgupta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&amp; Ashok Kumar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Mukerjee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“High-performance Algorithm for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Drift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Avoidance and Fast Tracking in Solar MPPT System” IEEE Transaction, June 2008.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[2]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Efticheos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Koutroalis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Koastas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Kalaitzakis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Nicholas C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Voulgaris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“Development of a Microcontroller-Based Photovoltaic Maximum Power Point Tracking Control System” IEEE Transaction, Jan 2001.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[3]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Cesare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Alippi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“ An Adaptive System for Optimal Solar Energy Harvesting in wireless sensor nodes” IEEE Transaction, July 2008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Femia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G.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Petrone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G.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Spagnolo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M.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Vitelli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“Increasing the Efficiency of P&amp;O by Converter Dynamic Matching”, 35th Annual IEEE Power Specialists Conference, Aachen, Germany, 2004.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[5]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J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Youngseok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S.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Junghun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Y.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Gwonjong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C.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Jaeho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“Improved Perturbation and Observation Method (IP&amp;O) of MPPT Control for Photovoltaic Power Systems”, The 31st Photovoltaic Specialists Conference, Lake Buena Vista, Florida, pp. 1788 – 1791, 3-7 January 2005.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[6]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Amrouche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M.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Belhamel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A.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Guessoum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“Maximum Power Point Tracking Acceleration by using Modified P&amp;O Method for Photovoltaic Systems”, Second International Congress on Environment and Renewable Energies,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Mahdia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Tunisia, 6-8 November 2006.</a:t>
            </a: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[7]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Premrudeepreechachain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N.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Patanapirom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“Solar Array Modeling and Maximum Power Tracking Using Neural Networks”, IEEE Power Tech Conference, Bologna, Italy, PP. 53 – 68, 23-26 June 2003.</a:t>
            </a:r>
          </a:p>
          <a:p>
            <a:pPr algn="just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References…..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[8] B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Amrouche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and B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Kazed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“Multilayered Neural Network Adaptive Controller for Robot Manipulators”, 1st International Conference on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Dextrous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Autonomous Robot and Humanoids,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Yverdon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-les-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bains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Swittzerland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May 19-22, 2005.</a:t>
            </a:r>
          </a:p>
          <a:p>
            <a:pPr algn="just">
              <a:buNone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>
              <a:buNone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[9]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. A.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Sabate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V.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Vlatkovic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R. B. Ridley, F. C. Lee, and B. H. Cho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“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Design considerations for high-voltage high-power full-bridge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zerovoltage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switched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PWM converter,” in </a:t>
            </a:r>
            <a:r>
              <a:rPr lang="en-US" sz="1500" i="1" dirty="0" smtClean="0">
                <a:latin typeface="Times New Roman" pitchFamily="18" charset="0"/>
                <a:cs typeface="Times New Roman" pitchFamily="18" charset="0"/>
              </a:rPr>
              <a:t>Conf. Rec. IEEE APEC’90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1990,pp 275-284</a:t>
            </a:r>
          </a:p>
          <a:p>
            <a:pPr algn="just">
              <a:buNone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>
              <a:buNone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[10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] J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. G. Cho, J. W.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Baek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D. W.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Yoo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H. S. Lee, and G. H. Rim, “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Zero voltage             and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zero current switching full bridge PWM converter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using transformer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auxiliary winding,” in </a:t>
            </a:r>
            <a:r>
              <a:rPr lang="en-US" sz="1500" i="1" dirty="0" smtClean="0">
                <a:latin typeface="Times New Roman" pitchFamily="18" charset="0"/>
                <a:cs typeface="Times New Roman" pitchFamily="18" charset="0"/>
              </a:rPr>
              <a:t>Conf. Rec. IEEE PESC’97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1997,pp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. 227–232.</a:t>
            </a:r>
          </a:p>
          <a:p>
            <a:pPr algn="just">
              <a:buNone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>
              <a:buNone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[11] K. K.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Tse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M. T. Ho, H. Chung, and S. Y. R. </a:t>
            </a:r>
            <a:r>
              <a:rPr lang="en-US" sz="1500" dirty="0" err="1" smtClean="0">
                <a:latin typeface="Times New Roman" pitchFamily="18" charset="0"/>
                <a:cs typeface="Times New Roman" pitchFamily="18" charset="0"/>
              </a:rPr>
              <a:t>Hui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“A novel maximum power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point tracker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for PV panels using switching frequency modulation,” </a:t>
            </a:r>
            <a:r>
              <a:rPr lang="en-US" sz="1500" i="1" dirty="0" smtClean="0">
                <a:latin typeface="Times New Roman" pitchFamily="18" charset="0"/>
                <a:cs typeface="Times New Roman" pitchFamily="18" charset="0"/>
              </a:rPr>
              <a:t>IEEE Trans. Power </a:t>
            </a:r>
            <a:r>
              <a:rPr lang="en-US" sz="1500" i="1" dirty="0" smtClean="0">
                <a:latin typeface="Times New Roman" pitchFamily="18" charset="0"/>
                <a:cs typeface="Times New Roman" pitchFamily="18" charset="0"/>
              </a:rPr>
              <a:t>  Electron</a:t>
            </a:r>
            <a:r>
              <a:rPr lang="en-US" sz="15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, vol. 17, no. 6, pp. 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980–989</a:t>
            </a: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pitchFamily="18" charset="0"/>
              </a:rPr>
              <a:t>Design…..</a:t>
            </a:r>
            <a:endParaRPr lang="en-US" dirty="0">
              <a:latin typeface="Bookman Old Style" pitchFamily="18" charset="0"/>
            </a:endParaRPr>
          </a:p>
        </p:txBody>
      </p:sp>
      <p:graphicFrame>
        <p:nvGraphicFramePr>
          <p:cNvPr id="45058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452563" y="1295400"/>
          <a:ext cx="6619875" cy="4381500"/>
        </p:xfrm>
        <a:graphic>
          <a:graphicData uri="http://schemas.openxmlformats.org/presentationml/2006/ole">
            <p:oleObj spid="_x0000_s45058" name="Document" r:id="rId3" imgW="5921777" imgH="3920252" progId="Word.Document.12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8382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Input parameters are</a:t>
            </a:r>
            <a:endParaRPr lang="en-US" sz="24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sz="4400" dirty="0" smtClean="0">
                <a:solidFill>
                  <a:srgbClr val="FF0000"/>
                </a:solidFill>
                <a:latin typeface="Bookman Old Style" pitchFamily="18" charset="0"/>
              </a:rPr>
              <a:t>Thank You</a:t>
            </a:r>
            <a:endParaRPr lang="en-US" sz="44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8EC55-60CD-4C1A-B845-0671DAA54079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i="1" smtClean="0"/>
              <a:t>Single Phase Solar Inverter 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</TotalTime>
  <Words>936</Words>
  <Application>Microsoft Office PowerPoint</Application>
  <PresentationFormat>On-screen Show (4:3)</PresentationFormat>
  <Paragraphs>358</Paragraphs>
  <Slides>90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3" baseType="lpstr">
      <vt:lpstr>Office Theme</vt:lpstr>
      <vt:lpstr>Document</vt:lpstr>
      <vt:lpstr>Microsoft Office Word Document</vt:lpstr>
      <vt:lpstr>Design and Implementation of Single Phase Solar Inverter Using Soft Switching Techniques</vt:lpstr>
      <vt:lpstr>Overview</vt:lpstr>
      <vt:lpstr>System Design</vt:lpstr>
      <vt:lpstr>System Design</vt:lpstr>
      <vt:lpstr>MPPT System Design</vt:lpstr>
      <vt:lpstr>MPPT Schematic</vt:lpstr>
      <vt:lpstr>Design of MPPT</vt:lpstr>
      <vt:lpstr>Reference Voltage</vt:lpstr>
      <vt:lpstr>Design…..</vt:lpstr>
      <vt:lpstr>Design…..</vt:lpstr>
      <vt:lpstr>Design…..</vt:lpstr>
      <vt:lpstr>Design…..</vt:lpstr>
      <vt:lpstr>Design…..</vt:lpstr>
      <vt:lpstr>Design…..</vt:lpstr>
      <vt:lpstr>Design…..</vt:lpstr>
      <vt:lpstr>Design…..</vt:lpstr>
      <vt:lpstr>Mppt Waveforms</vt:lpstr>
      <vt:lpstr>PV Voltage</vt:lpstr>
      <vt:lpstr>Reference Voltage</vt:lpstr>
      <vt:lpstr>Driver Circuit</vt:lpstr>
      <vt:lpstr>Output of MCT 2E</vt:lpstr>
      <vt:lpstr>Transistor SK 100 Output</vt:lpstr>
      <vt:lpstr>MPPT Pulse</vt:lpstr>
      <vt:lpstr>MPPT Output</vt:lpstr>
      <vt:lpstr>Performance of mppt</vt:lpstr>
      <vt:lpstr>MPPT…..</vt:lpstr>
      <vt:lpstr>MPPT…..</vt:lpstr>
      <vt:lpstr>Bus Converter</vt:lpstr>
      <vt:lpstr>Bus Converter System Design…..</vt:lpstr>
      <vt:lpstr>Bus Converter Schematic</vt:lpstr>
      <vt:lpstr>Bus Converter Pulse</vt:lpstr>
      <vt:lpstr>Bus Converter Design</vt:lpstr>
      <vt:lpstr>Diode Design…..</vt:lpstr>
      <vt:lpstr>Selection of MOSFET</vt:lpstr>
      <vt:lpstr>Design…..</vt:lpstr>
      <vt:lpstr>Design…..</vt:lpstr>
      <vt:lpstr>Design…..</vt:lpstr>
      <vt:lpstr>Gauge Selection</vt:lpstr>
      <vt:lpstr>Inductor Core Design</vt:lpstr>
      <vt:lpstr>Design…..</vt:lpstr>
      <vt:lpstr>Design…..</vt:lpstr>
      <vt:lpstr>Inverter </vt:lpstr>
      <vt:lpstr>Inverter System Design</vt:lpstr>
      <vt:lpstr>Inverter Schematic</vt:lpstr>
      <vt:lpstr>SG3524 </vt:lpstr>
      <vt:lpstr>CD 4013 Pin Diagram</vt:lpstr>
      <vt:lpstr>Truth Table</vt:lpstr>
      <vt:lpstr>Performance of Inverter</vt:lpstr>
      <vt:lpstr>CD4013…..</vt:lpstr>
      <vt:lpstr>Inverter Pulse</vt:lpstr>
      <vt:lpstr>15 Degree Phase Shift Pulse S1 &amp; S2</vt:lpstr>
      <vt:lpstr>15 Degree Phase Shift Output </vt:lpstr>
      <vt:lpstr>15 Degree Phase Shift</vt:lpstr>
      <vt:lpstr>15 Degree Phase Shift</vt:lpstr>
      <vt:lpstr>30 Degree Phase Shift Pulse S1 &amp; S3</vt:lpstr>
      <vt:lpstr>30 Degree Phase Shift Output</vt:lpstr>
      <vt:lpstr>30 Degree Phase Shift</vt:lpstr>
      <vt:lpstr>30 Degree Phase Shift</vt:lpstr>
      <vt:lpstr>60 Degree Phase Shift Pulse S1 &amp; S3</vt:lpstr>
      <vt:lpstr>60 Degree Phase Shift Output</vt:lpstr>
      <vt:lpstr>60 Degree Phase Shift</vt:lpstr>
      <vt:lpstr>60 Degree Phase Shift</vt:lpstr>
      <vt:lpstr>90 Degree Phase Shift Pulse S1&amp; S3</vt:lpstr>
      <vt:lpstr>90 Degree Phase Shift Output</vt:lpstr>
      <vt:lpstr>90 Degree Phase Shift</vt:lpstr>
      <vt:lpstr>90 Degree Phase Shift</vt:lpstr>
      <vt:lpstr>120 Degree Phase Shift Pulse S1 &amp; S3</vt:lpstr>
      <vt:lpstr>120 Degree Phase Shift Output</vt:lpstr>
      <vt:lpstr>120 Degree Phase Shift</vt:lpstr>
      <vt:lpstr>120 Degree Phase Shift</vt:lpstr>
      <vt:lpstr>150 Degree Phase Shift Pulse S1&amp; S3</vt:lpstr>
      <vt:lpstr>150 Degree Phase Shift Output</vt:lpstr>
      <vt:lpstr>150 Degree Phase Shift</vt:lpstr>
      <vt:lpstr>150 Degree Phase Shift</vt:lpstr>
      <vt:lpstr>Hard Switching Pulses</vt:lpstr>
      <vt:lpstr>Hard Switching Output</vt:lpstr>
      <vt:lpstr>Hard Switching</vt:lpstr>
      <vt:lpstr>Hard Switching</vt:lpstr>
      <vt:lpstr>Simulation</vt:lpstr>
      <vt:lpstr>Simulation</vt:lpstr>
      <vt:lpstr>Inverter Gate Pulse</vt:lpstr>
      <vt:lpstr>Inverter Output</vt:lpstr>
      <vt:lpstr>Proceedings</vt:lpstr>
      <vt:lpstr>Proceedings…..</vt:lpstr>
      <vt:lpstr>Proceedings…..</vt:lpstr>
      <vt:lpstr>Proceedings…..</vt:lpstr>
      <vt:lpstr>References</vt:lpstr>
      <vt:lpstr>References…..</vt:lpstr>
      <vt:lpstr>References…..</vt:lpstr>
      <vt:lpstr>Slide 90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777</dc:creator>
  <cp:lastModifiedBy>Dell</cp:lastModifiedBy>
  <cp:revision>389</cp:revision>
  <dcterms:created xsi:type="dcterms:W3CDTF">2012-08-03T16:38:51Z</dcterms:created>
  <dcterms:modified xsi:type="dcterms:W3CDTF">2013-07-10T18:18:56Z</dcterms:modified>
</cp:coreProperties>
</file>